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67" r:id="rId3"/>
    <p:sldId id="268" r:id="rId4"/>
    <p:sldId id="278" r:id="rId5"/>
    <p:sldId id="279" r:id="rId6"/>
    <p:sldId id="269" r:id="rId7"/>
    <p:sldId id="280" r:id="rId8"/>
    <p:sldId id="281" r:id="rId9"/>
    <p:sldId id="284" r:id="rId10"/>
    <p:sldId id="282" r:id="rId11"/>
    <p:sldId id="283" r:id="rId12"/>
    <p:sldId id="265" r:id="rId13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etta, Tobias (40-3)" initials="NT(" lastIdx="0" clrIdx="0">
    <p:extLst>
      <p:ext uri="{19B8F6BF-5375-455C-9EA6-DF929625EA0E}">
        <p15:presenceInfo xmlns:p15="http://schemas.microsoft.com/office/powerpoint/2012/main" userId="S-1-5-21-1309095336-989069441-477071001-39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31" autoAdjust="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FC552-F844-4CEE-B3FC-E435F4B15E0A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524A-DD66-4F32-82CC-86EB765A56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99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506-39B0-4BBB-9650-1A4180FDB12F}" type="datetime1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C632-86C2-4D97-873D-B5F7D911A573}" type="datetime1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55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C12E-0AD6-49D0-B8F7-473E80CEBF18}" type="datetime1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67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BBC2D-955F-4F35-9338-85799B1AEB8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885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F0639-08E9-470A-A83C-9969905375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158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2878F-5012-4449-8DD6-A35ECFA767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057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51050" y="1600200"/>
            <a:ext cx="3470275" cy="452596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73725" y="1600200"/>
            <a:ext cx="3470275" cy="452596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B0D9-48F3-470B-969B-F6D7A98261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081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8BA64-D402-44DA-9CBA-2BAD7EF26C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144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DFA32-DF27-472D-93A6-E6109D0176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312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626F9-17EF-48DF-AABF-3D867A3D48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362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FF334-EDCD-4D2E-A89C-7940DBBDB4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230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D27E-7564-469E-B4BF-00C55CD4A84D}" type="datetime1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060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E652-D9AD-479A-A20F-B6B01B7FB6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503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6F269-628C-4F92-9615-FC88389AF5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932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70763" y="274638"/>
            <a:ext cx="1773237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51050" y="274638"/>
            <a:ext cx="5167313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A8E63-4358-4B77-973F-AE208EBA3D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307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ADBE-EE8A-4FE3-82EA-9592ABD71493}" type="datetime1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13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FF56-F162-4032-BE07-E046F38083A1}" type="datetime1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17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4AA-9908-488D-8964-9290B72F8EF1}" type="datetime1">
              <a:rPr lang="de-DE" smtClean="0"/>
              <a:t>27.11.2019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48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EDE2-A1E9-466F-96FD-C05A024CCAF2}" type="datetime1">
              <a:rPr lang="de-DE" smtClean="0"/>
              <a:t>27.11.2019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02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8EC-F1BA-47D1-8719-3498434CE5C8}" type="datetime1">
              <a:rPr lang="de-DE" smtClean="0"/>
              <a:t>27.11.2019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5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39DD-CF33-4BD1-A468-7B2AE9C9C72C}" type="datetime1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44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1B15-9ADF-4DCD-8C04-4935AFD0931A}" type="datetime1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8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2DE4-1BF1-4DEF-9683-8FA6598B7B13}" type="datetime1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Fachtag "Update OGS" im Regierungsbezirk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2E7B-E872-4CAA-AAF8-829E90682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274638"/>
            <a:ext cx="7092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600200"/>
            <a:ext cx="70929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7675" y="6524625"/>
            <a:ext cx="2782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/>
            </a:lvl1pPr>
          </a:lstStyle>
          <a:p>
            <a:r>
              <a:rPr lang="de-DE" altLang="de-DE"/>
              <a:t>Datum falls gewünscht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524625"/>
            <a:ext cx="2438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de-DE" altLang="de-DE"/>
              <a:t>Ämtername falls gewünscht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24625"/>
            <a:ext cx="874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/>
            </a:lvl1pPr>
          </a:lstStyle>
          <a:p>
            <a:fld id="{9D1D9D8D-E8F8-473C-BFB1-EA3CA3E3CAF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824163"/>
            <a:ext cx="18351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9381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D961F-A1D8-4A7D-8C27-65F3E16929F3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5800" y="692696"/>
            <a:ext cx="7630616" cy="125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Fachtag „Update OGS“ im Regierungsbezirk Köln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15708" y="2924944"/>
            <a:ext cx="761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Kommunale Steuerung im Offenen Ganztag</a:t>
            </a:r>
            <a:endParaRPr lang="de-DE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420490" y="445242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Tobias Niketta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Leiter Pädagogische Abteilung im Schulamt der Stadt Bonn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0D9-48F3-470B-969B-F6D7A9826199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95536" y="432047"/>
            <a:ext cx="8229600" cy="1143000"/>
          </a:xfrm>
        </p:spPr>
        <p:txBody>
          <a:bodyPr/>
          <a:lstStyle/>
          <a:p>
            <a:r>
              <a:rPr lang="de-DE" dirty="0" smtClean="0"/>
              <a:t>…und Herausforderungen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Auftrags- und Rollenklärung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Ziele vereinbaren und nachjustieren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Beteiligung </a:t>
            </a:r>
            <a:r>
              <a:rPr lang="de-DE" dirty="0" smtClean="0"/>
              <a:t>von </a:t>
            </a:r>
            <a:r>
              <a:rPr lang="de-DE" dirty="0" smtClean="0"/>
              <a:t>Eltern </a:t>
            </a:r>
            <a:r>
              <a:rPr lang="de-DE" dirty="0" smtClean="0"/>
              <a:t>und Kinder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973" y="1987171"/>
            <a:ext cx="4298053" cy="28836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„</a:t>
            </a:r>
            <a:r>
              <a:rPr lang="de-DE" sz="2400" dirty="0" smtClean="0"/>
              <a:t>Im Lichte des in §81 </a:t>
            </a:r>
            <a:r>
              <a:rPr lang="de-DE" sz="2400" b="1" dirty="0" smtClean="0"/>
              <a:t>SGB VIII </a:t>
            </a:r>
            <a:r>
              <a:rPr lang="de-DE" sz="2400" dirty="0" smtClean="0"/>
              <a:t>sowie §5 </a:t>
            </a:r>
            <a:r>
              <a:rPr lang="de-DE" sz="2400" b="1" dirty="0" smtClean="0"/>
              <a:t>Schulgesetz </a:t>
            </a:r>
            <a:r>
              <a:rPr lang="de-DE" sz="2400" dirty="0" smtClean="0"/>
              <a:t>festgelegten </a:t>
            </a:r>
            <a:r>
              <a:rPr lang="de-DE" sz="2400" b="1" dirty="0" smtClean="0"/>
              <a:t>Kooperationsgebots</a:t>
            </a:r>
            <a:r>
              <a:rPr lang="de-DE" sz="2400" dirty="0" smtClean="0"/>
              <a:t> gestaltet sich eine erfolgreiche Qualitätsentwicklung für die OGS im Primarbereich jedoch durch die </a:t>
            </a:r>
            <a:r>
              <a:rPr lang="de-DE" sz="2400" b="1" dirty="0" smtClean="0"/>
              <a:t>konstruktive Zusammenarbeit der Beteiligten vor Ort</a:t>
            </a:r>
            <a:r>
              <a:rPr lang="de-DE" sz="2400" dirty="0" smtClean="0"/>
              <a:t>.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Eine </a:t>
            </a:r>
            <a:r>
              <a:rPr lang="de-DE" sz="2400" b="1" dirty="0" smtClean="0"/>
              <a:t>gemeinsame Vorgehensweise </a:t>
            </a:r>
            <a:r>
              <a:rPr lang="de-DE" sz="2400" dirty="0" smtClean="0"/>
              <a:t>der </a:t>
            </a:r>
            <a:r>
              <a:rPr lang="de-DE" sz="2400" b="1" dirty="0" smtClean="0"/>
              <a:t>Jugendämter</a:t>
            </a:r>
            <a:r>
              <a:rPr lang="de-DE" sz="2400" dirty="0" smtClean="0"/>
              <a:t> mit </a:t>
            </a:r>
            <a:r>
              <a:rPr lang="de-DE" sz="2400" b="1" dirty="0" smtClean="0"/>
              <a:t>Schulverwaltung</a:t>
            </a:r>
            <a:r>
              <a:rPr lang="de-DE" sz="2400" dirty="0" smtClean="0"/>
              <a:t> und </a:t>
            </a:r>
            <a:r>
              <a:rPr lang="de-DE" sz="2400" b="1" dirty="0" smtClean="0"/>
              <a:t>Schulaufsicht</a:t>
            </a:r>
            <a:r>
              <a:rPr lang="de-DE" sz="2400" dirty="0" smtClean="0"/>
              <a:t>, den </a:t>
            </a:r>
            <a:r>
              <a:rPr lang="de-DE" sz="2400" b="1" dirty="0" smtClean="0"/>
              <a:t>Schulen</a:t>
            </a:r>
            <a:r>
              <a:rPr lang="de-DE" sz="2400" dirty="0" smtClean="0"/>
              <a:t> und den die außerunterrichtlichen Angebote der OGS durchführenden </a:t>
            </a:r>
            <a:r>
              <a:rPr lang="de-DE" sz="2400" b="1" dirty="0" smtClean="0"/>
              <a:t>Träger der freien Jugendhilfe </a:t>
            </a:r>
            <a:r>
              <a:rPr lang="de-DE" sz="2400" dirty="0" smtClean="0"/>
              <a:t>sowie ggf. weiteren maßgeblichen Akteuren ist damit nach hiesiger Auffassung unverzichtbar.“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1600" dirty="0" smtClean="0"/>
              <a:t>(„</a:t>
            </a:r>
            <a:r>
              <a:rPr lang="de-DE" sz="1600" dirty="0" smtClean="0"/>
              <a:t>Aufgaben der öffentlichen Jugendhilfe nach SGB“, </a:t>
            </a:r>
            <a:r>
              <a:rPr lang="de-DE" sz="1600" dirty="0" smtClean="0"/>
              <a:t>Rechtsauffassung zum Erlass vom 23.03.2016 von </a:t>
            </a:r>
            <a:r>
              <a:rPr lang="de-DE" sz="1600" dirty="0" smtClean="0"/>
              <a:t>MFKJKS im Einvernehmen mit MSB aus April 2017) 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0D9-48F3-470B-969B-F6D7A9826199}" type="slidenum">
              <a:rPr lang="de-DE" altLang="de-DE" smtClean="0"/>
              <a:pPr/>
              <a:t>3</a:t>
            </a:fld>
            <a:endParaRPr lang="de-DE" altLang="de-DE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299510" cy="55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156176" y="594928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oto: Nicole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Ermel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(aus Präsentation von Prof.in Dr.in N. Tigges)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ußzeilenplatzhalter 1"/>
          <p:cNvSpPr txBox="1">
            <a:spLocks/>
          </p:cNvSpPr>
          <p:nvPr/>
        </p:nvSpPr>
        <p:spPr>
          <a:xfrm>
            <a:off x="2793263" y="6507485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Fachtag "Update OGS" im Regierungsbezirk Köln</a:t>
            </a:r>
            <a:endParaRPr lang="de-DE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0D9-48F3-470B-969B-F6D7A9826199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1644" y="764704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„Der ständige </a:t>
            </a:r>
            <a:r>
              <a:rPr lang="de-DE" b="1" dirty="0" smtClean="0"/>
              <a:t>Balanceakt</a:t>
            </a:r>
            <a:r>
              <a:rPr lang="de-DE" dirty="0" smtClean="0"/>
              <a:t> zwischen geschmeidiger </a:t>
            </a:r>
            <a:r>
              <a:rPr lang="de-DE" b="1" dirty="0" smtClean="0"/>
              <a:t>Anpassung</a:t>
            </a:r>
            <a:r>
              <a:rPr lang="de-DE" dirty="0" smtClean="0"/>
              <a:t> an die schulischen Gegebenheiten (Voraussetzung gelingender Kooperation) und </a:t>
            </a:r>
            <a:r>
              <a:rPr lang="de-DE" b="1" dirty="0" smtClean="0"/>
              <a:t>Abgrenzung</a:t>
            </a:r>
            <a:r>
              <a:rPr lang="de-DE" dirty="0" smtClean="0"/>
              <a:t> schulischer Erwartungen (Versorgungs-und Krisenfeuerwehrfunktion) zur Wahrung einer </a:t>
            </a:r>
            <a:r>
              <a:rPr lang="de-DE" b="1" dirty="0" smtClean="0"/>
              <a:t>kinder- und jugendhilfespezifischen Identität</a:t>
            </a:r>
            <a:r>
              <a:rPr lang="de-DE" dirty="0" smtClean="0"/>
              <a:t>, bleibt für Schulsozialarbeit als Bindeglied zwischen Schule und Jugendhilfe charakteristisch.“</a:t>
            </a:r>
          </a:p>
          <a:p>
            <a:pPr marL="0" indent="0" algn="r">
              <a:spcBef>
                <a:spcPts val="0"/>
              </a:spcBef>
              <a:buNone/>
            </a:pPr>
            <a:endParaRPr lang="de-DE" sz="15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de-DE" sz="1300" dirty="0" smtClean="0"/>
              <a:t>(Stüwe, </a:t>
            </a:r>
            <a:r>
              <a:rPr lang="de-DE" sz="1300" dirty="0" err="1" smtClean="0"/>
              <a:t>Ermel</a:t>
            </a:r>
            <a:r>
              <a:rPr lang="de-DE" sz="1300" dirty="0" smtClean="0"/>
              <a:t>, Haupt, 2015, 372; aus </a:t>
            </a:r>
            <a:r>
              <a:rPr lang="de-DE" sz="1300" dirty="0"/>
              <a:t>Präsentation von Prof.in Dr.in N</a:t>
            </a:r>
            <a:r>
              <a:rPr lang="de-DE" sz="1300" dirty="0" smtClean="0"/>
              <a:t>. Tigges</a:t>
            </a:r>
            <a:r>
              <a:rPr lang="de-DE" sz="1300" dirty="0"/>
              <a:t>) </a:t>
            </a:r>
          </a:p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39" y="1520646"/>
            <a:ext cx="4706520" cy="43590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65544" y="597316"/>
            <a:ext cx="5012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Beschlüsse </a:t>
            </a:r>
            <a:r>
              <a:rPr lang="de-DE" b="1" dirty="0" smtClean="0"/>
              <a:t>des Rates der Stadt Bonn: </a:t>
            </a:r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OGS </a:t>
            </a:r>
            <a:r>
              <a:rPr lang="de-DE" dirty="0" smtClean="0"/>
              <a:t>ist eine Jugendhilfeangebot an Schule 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Räume sind multifunktional zu nutzen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0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0D9-48F3-470B-969B-F6D7A9826199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31" name="Rechteck 30"/>
          <p:cNvSpPr/>
          <p:nvPr/>
        </p:nvSpPr>
        <p:spPr>
          <a:xfrm>
            <a:off x="2848340" y="1054665"/>
            <a:ext cx="3600400" cy="194421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848340" y="2026773"/>
            <a:ext cx="1800200" cy="97210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Träger/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Pädagogische Leitungen</a:t>
            </a:r>
          </a:p>
        </p:txBody>
      </p:sp>
      <p:sp>
        <p:nvSpPr>
          <p:cNvPr id="33" name="Rechteck 32"/>
          <p:cNvSpPr/>
          <p:nvPr/>
        </p:nvSpPr>
        <p:spPr>
          <a:xfrm>
            <a:off x="2752384" y="1054665"/>
            <a:ext cx="1896156" cy="97210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Eltern</a:t>
            </a:r>
          </a:p>
        </p:txBody>
      </p:sp>
      <p:sp>
        <p:nvSpPr>
          <p:cNvPr id="34" name="Rechteck 33"/>
          <p:cNvSpPr/>
          <p:nvPr/>
        </p:nvSpPr>
        <p:spPr>
          <a:xfrm>
            <a:off x="2752384" y="2026773"/>
            <a:ext cx="1896156" cy="97210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Träger/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Pädagogische Leitungen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4648540" y="1054665"/>
            <a:ext cx="1920268" cy="97210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Schulaufsicht/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Schulleitungen</a:t>
            </a:r>
          </a:p>
        </p:txBody>
      </p:sp>
      <p:sp>
        <p:nvSpPr>
          <p:cNvPr id="36" name="Rechteck 35"/>
          <p:cNvSpPr/>
          <p:nvPr/>
        </p:nvSpPr>
        <p:spPr>
          <a:xfrm>
            <a:off x="4648540" y="2026773"/>
            <a:ext cx="1920268" cy="97210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Verwaltung</a:t>
            </a:r>
          </a:p>
        </p:txBody>
      </p:sp>
      <p:sp>
        <p:nvSpPr>
          <p:cNvPr id="37" name="Ellipse 36"/>
          <p:cNvSpPr/>
          <p:nvPr/>
        </p:nvSpPr>
        <p:spPr>
          <a:xfrm>
            <a:off x="3184432" y="1739681"/>
            <a:ext cx="2952328" cy="57606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OGS-Steuergruppe</a:t>
            </a:r>
          </a:p>
        </p:txBody>
      </p:sp>
      <p:sp>
        <p:nvSpPr>
          <p:cNvPr id="38" name="Sechseck 37"/>
          <p:cNvSpPr/>
          <p:nvPr/>
        </p:nvSpPr>
        <p:spPr>
          <a:xfrm>
            <a:off x="2236272" y="3709781"/>
            <a:ext cx="1224136" cy="720080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sind </a:t>
            </a:r>
            <a:r>
              <a:rPr kumimoji="0" lang="de-DE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OGS</a:t>
            </a:r>
          </a:p>
        </p:txBody>
      </p:sp>
      <p:sp>
        <p:nvSpPr>
          <p:cNvPr id="39" name="Sechseck 38"/>
          <p:cNvSpPr/>
          <p:nvPr/>
        </p:nvSpPr>
        <p:spPr>
          <a:xfrm>
            <a:off x="3526074" y="3704453"/>
            <a:ext cx="1080120" cy="730735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 Raum</a:t>
            </a:r>
          </a:p>
        </p:txBody>
      </p:sp>
      <p:sp>
        <p:nvSpPr>
          <p:cNvPr id="40" name="Sechseck 39"/>
          <p:cNvSpPr/>
          <p:nvPr/>
        </p:nvSpPr>
        <p:spPr>
          <a:xfrm>
            <a:off x="4679533" y="3715108"/>
            <a:ext cx="1326388" cy="720080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OGSPlus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Pfeil nach oben und unten 40"/>
          <p:cNvSpPr/>
          <p:nvPr/>
        </p:nvSpPr>
        <p:spPr>
          <a:xfrm>
            <a:off x="2853793" y="3073819"/>
            <a:ext cx="45720" cy="561024"/>
          </a:xfrm>
          <a:prstGeom prst="up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62" y="3073819"/>
            <a:ext cx="103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61" y="3071818"/>
            <a:ext cx="103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2946206" y="205680"/>
            <a:ext cx="415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latin typeface="Calibri"/>
              </a:rPr>
              <a:t>Kommunale Steuerung in Bonn</a:t>
            </a:r>
            <a:endParaRPr lang="de-DE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098268" y="4862570"/>
            <a:ext cx="7848872" cy="95445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398" y="3073539"/>
            <a:ext cx="103641" cy="597460"/>
          </a:xfrm>
          <a:prstGeom prst="rect">
            <a:avLst/>
          </a:prstGeom>
        </p:spPr>
      </p:pic>
      <p:sp>
        <p:nvSpPr>
          <p:cNvPr id="47" name="Sechseck 46"/>
          <p:cNvSpPr/>
          <p:nvPr/>
        </p:nvSpPr>
        <p:spPr>
          <a:xfrm>
            <a:off x="6093263" y="3715108"/>
            <a:ext cx="1042701" cy="714753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Montag-Stiftung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4079849" y="4487231"/>
            <a:ext cx="8212" cy="94844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9" name="Gerade Verbindung mit Pfeil 48"/>
          <p:cNvCxnSpPr/>
          <p:nvPr/>
        </p:nvCxnSpPr>
        <p:spPr>
          <a:xfrm>
            <a:off x="5323132" y="4510245"/>
            <a:ext cx="8212" cy="5040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4896241" y="4969426"/>
            <a:ext cx="324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white"/>
                </a:solidFill>
                <a:latin typeface="Calibri"/>
              </a:rPr>
              <a:t>Ergebnis: Ratsbeschluss </a:t>
            </a:r>
            <a:r>
              <a:rPr lang="de-DE" dirty="0" err="1" smtClean="0">
                <a:solidFill>
                  <a:prstClr val="white"/>
                </a:solidFill>
                <a:latin typeface="Calibri"/>
              </a:rPr>
              <a:t>OGSplus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786062" y="5441683"/>
            <a:ext cx="353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white"/>
                </a:solidFill>
                <a:latin typeface="Calibri"/>
              </a:rPr>
              <a:t>Ziel: Ratsbeschluss Schulbauleitlinie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505020" y="5081261"/>
            <a:ext cx="108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prstClr val="white"/>
                </a:solidFill>
                <a:latin typeface="Calibri"/>
              </a:rPr>
              <a:t>Politik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 flipH="1">
            <a:off x="1505020" y="2069679"/>
            <a:ext cx="1181698" cy="269924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54" name="Grafik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  <p:sp>
        <p:nvSpPr>
          <p:cNvPr id="3" name="Sechseck 2"/>
          <p:cNvSpPr/>
          <p:nvPr/>
        </p:nvSpPr>
        <p:spPr bwMode="auto">
          <a:xfrm>
            <a:off x="7524328" y="3789040"/>
            <a:ext cx="614339" cy="640821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Sechseck 54"/>
          <p:cNvSpPr/>
          <p:nvPr/>
        </p:nvSpPr>
        <p:spPr>
          <a:xfrm>
            <a:off x="7723004" y="3709781"/>
            <a:ext cx="1224136" cy="720080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Finanzen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6678656" y="2054283"/>
            <a:ext cx="1656416" cy="155790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2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0D9-48F3-470B-969B-F6D7A9826199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1644" y="1196752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Unter-AG</a:t>
            </a:r>
            <a:r>
              <a:rPr lang="de-DE" sz="2400" b="1" dirty="0"/>
              <a:t>: </a:t>
            </a:r>
            <a:r>
              <a:rPr lang="de-DE" sz="2400" dirty="0"/>
              <a:t>Die Unter-AGs beraten ihre Themen. Das OGS-Stadtbüro </a:t>
            </a:r>
            <a:r>
              <a:rPr lang="de-DE" sz="2400" dirty="0" smtClean="0"/>
              <a:t>hält die Ergebnisse für alle Teilnehmenden fest. </a:t>
            </a:r>
            <a:r>
              <a:rPr lang="de-DE" sz="2400" dirty="0"/>
              <a:t>Gemeinsam wird die Freigabe der Dokumente beschlossen. 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b="1" dirty="0" smtClean="0"/>
              <a:t>OGS-Steuergruppe</a:t>
            </a:r>
            <a:r>
              <a:rPr lang="de-DE" sz="2400" b="1" dirty="0"/>
              <a:t>: </a:t>
            </a:r>
            <a:r>
              <a:rPr lang="de-DE" sz="2400" dirty="0"/>
              <a:t>Die zentrale Steuergruppe berät die erarbeiteten Dokumente und gibt diese frei bzw. zur </a:t>
            </a:r>
            <a:r>
              <a:rPr lang="de-DE" sz="2400" dirty="0" smtClean="0"/>
              <a:t>Überarbeitung </a:t>
            </a:r>
            <a:r>
              <a:rPr lang="de-DE" sz="2400" dirty="0"/>
              <a:t>an die Unter-AG zurück. 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b="1" dirty="0" smtClean="0"/>
              <a:t>Versand</a:t>
            </a:r>
            <a:r>
              <a:rPr lang="de-DE" sz="2400" b="1" dirty="0"/>
              <a:t>: </a:t>
            </a:r>
            <a:r>
              <a:rPr lang="de-DE" sz="2400" dirty="0"/>
              <a:t>Finale Versionen werden allen OGS-Trägern und Schulleitungen zur Verfügung gestellt. </a:t>
            </a:r>
          </a:p>
          <a:p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542742" y="426169"/>
            <a:ext cx="3989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Kommunikationsweg</a:t>
            </a:r>
            <a:endParaRPr lang="de-DE" sz="2800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Datum falls gewünscht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Ämtername falls gewünscht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0D9-48F3-470B-969B-F6D7A9826199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8" name="Sechseck 7"/>
          <p:cNvSpPr/>
          <p:nvPr/>
        </p:nvSpPr>
        <p:spPr>
          <a:xfrm>
            <a:off x="575178" y="642302"/>
            <a:ext cx="1224136" cy="720080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sind </a:t>
            </a:r>
            <a:r>
              <a:rPr kumimoji="0" lang="de-DE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OGS</a:t>
            </a:r>
          </a:p>
        </p:txBody>
      </p:sp>
      <p:sp>
        <p:nvSpPr>
          <p:cNvPr id="9" name="Sechseck 8"/>
          <p:cNvSpPr/>
          <p:nvPr/>
        </p:nvSpPr>
        <p:spPr>
          <a:xfrm>
            <a:off x="647186" y="1678996"/>
            <a:ext cx="1080120" cy="725407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 Raum</a:t>
            </a:r>
          </a:p>
        </p:txBody>
      </p:sp>
      <p:sp>
        <p:nvSpPr>
          <p:cNvPr id="10" name="Sechseck 9"/>
          <p:cNvSpPr/>
          <p:nvPr/>
        </p:nvSpPr>
        <p:spPr>
          <a:xfrm>
            <a:off x="524052" y="2721017"/>
            <a:ext cx="1326388" cy="720080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OGSPlus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echseck 10"/>
          <p:cNvSpPr/>
          <p:nvPr/>
        </p:nvSpPr>
        <p:spPr>
          <a:xfrm>
            <a:off x="684237" y="3783729"/>
            <a:ext cx="1042701" cy="714753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Montag-Stiftung</a:t>
            </a:r>
          </a:p>
        </p:txBody>
      </p:sp>
      <p:sp>
        <p:nvSpPr>
          <p:cNvPr id="12" name="Sechseck 11"/>
          <p:cNvSpPr/>
          <p:nvPr/>
        </p:nvSpPr>
        <p:spPr bwMode="auto">
          <a:xfrm>
            <a:off x="6338006" y="921299"/>
            <a:ext cx="614339" cy="640821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Sechseck 12"/>
          <p:cNvSpPr/>
          <p:nvPr/>
        </p:nvSpPr>
        <p:spPr>
          <a:xfrm>
            <a:off x="593519" y="4799732"/>
            <a:ext cx="1224136" cy="720080"/>
          </a:xfrm>
          <a:prstGeom prst="hexag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Finanzen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51720" y="740732"/>
            <a:ext cx="541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gemeinsames Bildungsverständnis, OGS-ABC, Leitfaden für </a:t>
            </a:r>
          </a:p>
          <a:p>
            <a:r>
              <a:rPr lang="de-DE" sz="1400" dirty="0" smtClean="0"/>
              <a:t>Planungs- und Regelungsgespräche, Gliederung für päd. Konzept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2057957" y="1857033"/>
            <a:ext cx="534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Musterraum, „100% OGS – Flächen für den ganzen Tag“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2014856" y="2911780"/>
            <a:ext cx="5464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 Ermittlung der Bedarfe, die über Basis-OGS hinausgehen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2051720" y="3934547"/>
            <a:ext cx="6145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</a:t>
            </a:r>
            <a:r>
              <a:rPr lang="de-DE" sz="1600" dirty="0" smtClean="0"/>
              <a:t>tandortübergreifende Begleitung der Qualitätsoffensive Ganztag 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2051720" y="4898162"/>
            <a:ext cx="557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Qualifikation OGS-Fachkräfte, Finanzierungsvereinbarung, </a:t>
            </a:r>
          </a:p>
          <a:p>
            <a:r>
              <a:rPr lang="de-DE" sz="1600" dirty="0" smtClean="0"/>
              <a:t>Verwendungsnachweis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909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DB0D9-48F3-470B-969B-F6D7A98261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07" y="6492208"/>
            <a:ext cx="3535986" cy="365792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5151" y="911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Gelingensbedingungen…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76390" y="1412776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wertschätzender, respektvoller Umgang auf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Augenhöhe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>
                <a:solidFill>
                  <a:sysClr val="windowText" lastClr="000000"/>
                </a:solidFill>
                <a:latin typeface="Calibri"/>
              </a:rPr>
              <a:t>Zeit nehmen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>
                <a:solidFill>
                  <a:sysClr val="windowText" lastClr="000000"/>
                </a:solidFill>
                <a:latin typeface="Calibri"/>
              </a:rPr>
              <a:t>Transparenz für alle Seiten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OGS-Stadtbüro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 neutral-vermittelnde Instanz (aber mit Haltung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!), das die Fäden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zusammenhält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5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Bildschirmpräsentation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Larissa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…und Herausforderungen</vt:lpstr>
      <vt:lpstr>PowerPoint-Präsentation</vt:lpstr>
    </vt:vector>
  </TitlesOfParts>
  <Company>Bundesstadt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Niketta, Tobias (40-3)</dc:creator>
  <cp:lastModifiedBy>Niketta, Tobias (40-3)</cp:lastModifiedBy>
  <cp:revision>36</cp:revision>
  <cp:lastPrinted>2019-11-26T10:59:12Z</cp:lastPrinted>
  <dcterms:created xsi:type="dcterms:W3CDTF">2017-11-02T14:21:19Z</dcterms:created>
  <dcterms:modified xsi:type="dcterms:W3CDTF">2019-11-27T07:56:32Z</dcterms:modified>
</cp:coreProperties>
</file>