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1" r:id="rId10"/>
  </p:sldIdLst>
  <p:sldSz cx="9144000" cy="6858000" type="screen4x3"/>
  <p:notesSz cx="6851650" cy="9747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8">
          <p15:clr>
            <a:srgbClr val="A4A3A4"/>
          </p15:clr>
        </p15:guide>
        <p15:guide id="2" pos="2880">
          <p15:clr>
            <a:srgbClr val="A4A3A4"/>
          </p15:clr>
        </p15:guide>
        <p15:guide id="3" pos="511">
          <p15:clr>
            <a:srgbClr val="A4A3A4"/>
          </p15:clr>
        </p15:guide>
        <p15:guide id="4" pos="1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900"/>
    <a:srgbClr val="E02B00"/>
    <a:srgbClr val="D83300"/>
    <a:srgbClr val="E42B00"/>
    <a:srgbClr val="FF0000"/>
    <a:srgbClr val="FF3300"/>
    <a:srgbClr val="CC3300"/>
    <a:srgbClr val="DC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" y="-198"/>
      </p:cViewPr>
      <p:guideLst>
        <p:guide orient="horz" pos="738"/>
        <p:guide pos="2880"/>
        <p:guide pos="511"/>
        <p:guide pos="1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62" y="-96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51979238717787"/>
          <c:y val="8.8962484412101958E-2"/>
          <c:w val="0.32958217447612576"/>
          <c:h val="0.76087869321709356"/>
        </c:manualLayout>
      </c:layout>
      <c:doughnutChart>
        <c:varyColors val="1"/>
        <c:ser>
          <c:idx val="0"/>
          <c:order val="0"/>
          <c:explosion val="33"/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7499999999999999"/>
                  <c:y val="-4.1666666666666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29977596420786"/>
                  <c:y val="-0.13977582566761018"/>
                </c:manualLayout>
              </c:layout>
              <c:tx>
                <c:rich>
                  <a:bodyPr/>
                  <a:lstStyle/>
                  <a:p>
                    <a:fld id="{78DC266B-3330-4DFC-8020-F6EB9592F242}" type="CATEGORYNAME">
                      <a:rPr lang="en-US" b="1"/>
                      <a:pPr/>
                      <a:t>[RUBRIKENNAME]</a:t>
                    </a:fld>
                    <a:endParaRPr lang="de-DE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425272844785727"/>
                  <c:y val="-4.9367481694560671E-2"/>
                </c:manualLayout>
              </c:layout>
              <c:tx>
                <c:rich>
                  <a:bodyPr/>
                  <a:lstStyle/>
                  <a:p>
                    <a:fld id="{01A4ABA9-489C-4A9C-A195-EB927FEFF8A9}" type="CATEGORYNAME">
                      <a:rPr lang="en-US" b="1"/>
                      <a:pPr/>
                      <a:t>[RUBRIKENNAME]</a:t>
                    </a:fld>
                    <a:endParaRPr lang="de-DE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744219336950777E-2"/>
                  <c:y val="0.1240342543111218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 smtClean="0">
                        <a:latin typeface="Arial" pitchFamily="34" charset="0"/>
                        <a:cs typeface="Arial" pitchFamily="34" charset="0"/>
                      </a:rPr>
                      <a:t>Selbstorganisation</a:t>
                    </a:r>
                    <a:endParaRPr lang="en-US" sz="2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7031608330559"/>
                      <c:h val="0.1212098063621374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3005910660286055"/>
                  <c:y val="-1.531277881183854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>
                        <a:latin typeface="Arial" pitchFamily="34" charset="0"/>
                        <a:cs typeface="Arial" pitchFamily="34" charset="0"/>
                      </a:rPr>
                      <a:t>Demokratische</a:t>
                    </a:r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b="1" dirty="0" err="1">
                        <a:latin typeface="Arial" pitchFamily="34" charset="0"/>
                        <a:cs typeface="Arial" pitchFamily="34" charset="0"/>
                      </a:rPr>
                      <a:t>Organisation</a:t>
                    </a:r>
                    <a:endParaRPr lang="en-US" sz="2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455499258237251"/>
                  <c:y val="-0.1851135148750922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err="1" smtClean="0">
                        <a:latin typeface="Arial" pitchFamily="34" charset="0"/>
                        <a:cs typeface="Arial" pitchFamily="34" charset="0"/>
                      </a:rPr>
                      <a:t>Ehrenamtlichkeit</a:t>
                    </a:r>
                    <a:endParaRPr lang="en-US" sz="2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Tabelle1!$A$1:$A$6</c:f>
              <c:strCache>
                <c:ptCount val="6"/>
                <c:pt idx="0">
                  <c:v>Prinzipien</c:v>
                </c:pt>
                <c:pt idx="1">
                  <c:v>Freiwilligkeit</c:v>
                </c:pt>
                <c:pt idx="2">
                  <c:v>Partizipation</c:v>
                </c:pt>
                <c:pt idx="3">
                  <c:v>Demokratische Struktur</c:v>
                </c:pt>
                <c:pt idx="4">
                  <c:v>Selbstorganisation</c:v>
                </c:pt>
                <c:pt idx="5">
                  <c:v>Ehrenamtlichkeit</c:v>
                </c:pt>
              </c:strCache>
            </c:strRef>
          </c:cat>
          <c:val>
            <c:numRef>
              <c:f>Tabelle1!$B$1:$B$6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>
      <a:softEdge rad="266700"/>
    </a:effectLst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25861-4580-3C4E-8299-355F28E6D326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58113-2E7F-6D4B-AA63-B2B59FC5D653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0"/>
            <a:ext cx="8615363" cy="6353175"/>
            <a:chOff x="0" y="0"/>
            <a:chExt cx="5427" cy="4002"/>
          </a:xfrm>
        </p:grpSpPr>
        <p:pic>
          <p:nvPicPr>
            <p:cNvPr id="5" name="Picture 14" descr="eck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1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H:\BR\FJJ\Logos\Neues Logo\Jugend-Logo\JJ_4c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3017"/>
              <a:ext cx="1751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5813" y="2314575"/>
            <a:ext cx="6692900" cy="457200"/>
          </a:xfrm>
        </p:spPr>
        <p:txBody>
          <a:bodyPr/>
          <a:lstStyle>
            <a:lvl1pPr marL="0" indent="0">
              <a:defRPr b="0"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656013"/>
            <a:ext cx="4356100" cy="641350"/>
          </a:xfrm>
        </p:spPr>
        <p:txBody>
          <a:bodyPr/>
          <a:lstStyle>
            <a:lvl1pPr marL="0" indent="0">
              <a:buFont typeface="Monotype Sorts" charset="0"/>
              <a:buNone/>
              <a:defRPr sz="1800"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4688" y="942975"/>
            <a:ext cx="2100262" cy="3144838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942975"/>
            <a:ext cx="6153150" cy="3144838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01738" y="2414588"/>
            <a:ext cx="3762375" cy="167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414588"/>
            <a:ext cx="3762375" cy="167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366713"/>
            <a:ext cx="5715000" cy="6000750"/>
            <a:chOff x="0" y="231"/>
            <a:chExt cx="3600" cy="3780"/>
          </a:xfrm>
        </p:grpSpPr>
        <p:pic>
          <p:nvPicPr>
            <p:cNvPr id="1041" name="Picture 17" descr="eck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"/>
              <a:ext cx="234" cy="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 flipV="1">
              <a:off x="501" y="4010"/>
              <a:ext cx="3099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>
                <a:ea typeface="ＭＳ Ｐゴシック" charset="0"/>
              </a:endParaRPr>
            </a:p>
          </p:txBody>
        </p:sp>
      </p:grpSp>
      <p:sp>
        <p:nvSpPr>
          <p:cNvPr id="1048" name="AutoShape 24"/>
          <p:cNvSpPr>
            <a:spLocks noChangeArrowheads="1"/>
          </p:cNvSpPr>
          <p:nvPr userDrawn="1"/>
        </p:nvSpPr>
        <p:spPr bwMode="auto">
          <a:xfrm rot="5400000">
            <a:off x="-619919" y="989807"/>
            <a:ext cx="1565275" cy="325438"/>
          </a:xfrm>
          <a:prstGeom prst="triangle">
            <a:avLst>
              <a:gd name="adj" fmla="val 50000"/>
            </a:avLst>
          </a:prstGeom>
          <a:solidFill>
            <a:srgbClr val="DC2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942975"/>
            <a:ext cx="840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Headline (24pt.)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1738" y="2414588"/>
            <a:ext cx="76771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0" name="Picture 22" descr="H:\BR\FJJ\Logos\Neues Logo\Jugend-Logo\JJ_4c.t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5662613"/>
            <a:ext cx="1651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9144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13716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8288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2286000" indent="-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3300"/>
        </a:buClr>
        <a:buFont typeface="Monotype Sorts" charset="0"/>
        <a:buChar char="ä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5813" y="1943011"/>
            <a:ext cx="6692900" cy="12003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Retten macht Schule: Schulsanitätsdienst als Praxisbeispiel gelungener Kooperation zwischen Jugendverband und Schule</a:t>
            </a:r>
            <a:endParaRPr lang="de-DE" dirty="0" smtClean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656013"/>
            <a:ext cx="4356100" cy="24468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Ganztagsforum NRW in Dortmund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30.09.2015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Armin Pullen, Jan Schlich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Markus Schumacher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40743"/>
            <a:ext cx="8405812" cy="461665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2418594"/>
            <a:ext cx="7677150" cy="24929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Jugendverbandsarbeit und Jugendverbände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Die Johanniter- Jugend als Jugendverband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/>
              <a:t>Schulsanitätsdienst: Das Konzept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 smtClean="0"/>
              <a:t>Beispiel </a:t>
            </a:r>
            <a:r>
              <a:rPr lang="de-DE" sz="1800" b="1" dirty="0"/>
              <a:t>Kooperation </a:t>
            </a:r>
            <a:r>
              <a:rPr lang="de-DE" sz="1800" b="1" dirty="0" smtClean="0"/>
              <a:t>(Gymnasium </a:t>
            </a:r>
            <a:r>
              <a:rPr lang="de-DE" sz="1800" b="1" dirty="0" err="1" smtClean="0"/>
              <a:t>Stoppenberg</a:t>
            </a:r>
            <a:r>
              <a:rPr lang="de-DE" sz="18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1" dirty="0" smtClean="0"/>
              <a:t>Gespräch mit Markus Schumacher</a:t>
            </a:r>
            <a:endParaRPr lang="de-DE" sz="1800" b="1" dirty="0"/>
          </a:p>
          <a:p>
            <a:endParaRPr lang="de-DE" dirty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3606"/>
          <a:stretch>
            <a:fillRect/>
          </a:stretch>
        </p:blipFill>
        <p:spPr bwMode="auto">
          <a:xfrm>
            <a:off x="6509982" y="687770"/>
            <a:ext cx="2303060" cy="22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6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33021"/>
            <a:ext cx="8405812" cy="677108"/>
          </a:xfrm>
        </p:spPr>
        <p:txBody>
          <a:bodyPr/>
          <a:lstStyle/>
          <a:p>
            <a:r>
              <a:rPr lang="de-DE" dirty="0"/>
              <a:t>Jugendverbandsarbeit und Jugendverbände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>(</a:t>
            </a:r>
            <a:r>
              <a:rPr lang="de-DE" sz="1400" dirty="0"/>
              <a:t>nach § 12 SGB VIII)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2018803"/>
            <a:ext cx="7677150" cy="38779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Jugendverbände </a:t>
            </a:r>
            <a:r>
              <a:rPr lang="de-DE" sz="1600" dirty="0" smtClean="0"/>
              <a:t>sind </a:t>
            </a:r>
            <a:r>
              <a:rPr lang="de-DE" sz="1600" b="1" dirty="0" smtClean="0"/>
              <a:t>freiwillige</a:t>
            </a:r>
            <a:r>
              <a:rPr lang="de-DE" sz="1600" dirty="0" smtClean="0"/>
              <a:t> </a:t>
            </a:r>
            <a:r>
              <a:rPr lang="de-DE" sz="1600" dirty="0"/>
              <a:t>Zusammenschlüsse von jungen Menschen mit gemeinsamen Interessen oder Zielen.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0" indent="0" fontAlgn="t">
              <a:buNone/>
            </a:pPr>
            <a:r>
              <a:rPr lang="de-DE" sz="1600" b="1" u="sng" dirty="0"/>
              <a:t>Besondere Rolle der Jugendverbände</a:t>
            </a:r>
            <a:r>
              <a:rPr lang="de-DE" sz="1600" b="1" dirty="0"/>
              <a:t>:</a:t>
            </a:r>
            <a:endParaRPr lang="de-DE" sz="1600" dirty="0"/>
          </a:p>
          <a:p>
            <a:pPr fontAlgn="t">
              <a:buFont typeface="Wingdings" panose="05000000000000000000" pitchFamily="2" charset="2"/>
              <a:buChar char="§"/>
            </a:pPr>
            <a:r>
              <a:rPr lang="de-DE" sz="1600" dirty="0"/>
              <a:t>Jugendarbeit wird von jungen Menschen </a:t>
            </a:r>
            <a:r>
              <a:rPr lang="de-DE" sz="1600" b="1" dirty="0"/>
              <a:t>selbst organisiert</a:t>
            </a:r>
            <a:r>
              <a:rPr lang="de-DE" sz="1600" dirty="0"/>
              <a:t>, gemeinschaftlich gestaltet und mitverantwortet.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/>
              <a:t>Ihre Arbeit ist auf Dauer angelegt, sie ist i.d.R. auf die eigenen Mitglieder ausgerichtet, kann sich aber auch an junge Menschen wenden, die nicht Mitglieder sind.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de-DE" sz="1600" dirty="0"/>
              <a:t>Jugendverbände gelten als </a:t>
            </a:r>
            <a:r>
              <a:rPr lang="de-DE" sz="1600" b="1" dirty="0"/>
              <a:t>Vertreter der Anliegen und Interessen junger </a:t>
            </a:r>
            <a:r>
              <a:rPr lang="de-DE" sz="1600" b="1" dirty="0" smtClean="0"/>
              <a:t>Menschen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de-DE" sz="1600" b="1" dirty="0" smtClean="0"/>
              <a:t>Jugendverbände als außerschulische Lernorte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4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Prinzipien der Jugendverbandsarbeit</a:t>
            </a:r>
          </a:p>
        </p:txBody>
      </p:sp>
      <p:graphicFrame>
        <p:nvGraphicFramePr>
          <p:cNvPr id="4" name="Inhaltsplatzhalter 3" descr="Prinzipien der Jugendverbandsarbeit" title="Prinzipien der Jugendverbandsarbei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43468"/>
              </p:ext>
            </p:extLst>
          </p:nvPr>
        </p:nvGraphicFramePr>
        <p:xfrm>
          <a:off x="1023582" y="2074459"/>
          <a:ext cx="6818076" cy="362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9138" y="5955969"/>
            <a:ext cx="3587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Quelle: LSB NRW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5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Johanniter- Jugend als Jugendverband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9809" y="2251881"/>
            <a:ext cx="8019079" cy="3055807"/>
          </a:xfrm>
        </p:spPr>
        <p:txBody>
          <a:bodyPr/>
          <a:lstStyle/>
          <a:p>
            <a:pPr marL="0" indent="0">
              <a:buNone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Jugendverband der Johanniter-Unfall-Hilfe e.V.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Träger der freien Jugendhilfe (§ 75 SGB VIII)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Mitglied in der Arbeitsgemeinschaft evangelische Jugend in Deutschland (Dachverband)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Bundesweit organisiert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Derzeit rund 12.000 Mitglieder, davon ca. 7.500 im Schulsanitätsdienst</a:t>
            </a:r>
          </a:p>
          <a:p>
            <a:endParaRPr lang="de-DE" dirty="0"/>
          </a:p>
        </p:txBody>
      </p:sp>
      <p:pic>
        <p:nvPicPr>
          <p:cNvPr id="4" name="Picture 6" descr="Bild in Originalgröße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86" y="2251881"/>
            <a:ext cx="1804065" cy="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5116513" y="1514901"/>
            <a:ext cx="3762375" cy="42780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Demokratische Grundstruktur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Regelmäßige Treffen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SSD-Leitung </a:t>
            </a:r>
            <a:r>
              <a:rPr lang="de-DE" sz="1600" dirty="0" smtClean="0"/>
              <a:t>als Bindeglied </a:t>
            </a:r>
            <a:r>
              <a:rPr lang="de-DE" sz="1600" dirty="0"/>
              <a:t>zwischen </a:t>
            </a:r>
            <a:r>
              <a:rPr lang="de-DE" sz="1600" dirty="0" smtClean="0"/>
              <a:t>Schule. Sie </a:t>
            </a:r>
            <a:r>
              <a:rPr lang="de-DE" sz="1600" dirty="0"/>
              <a:t>steht in ständigem Kontakt mit der SSD-Gruppe, </a:t>
            </a:r>
            <a:r>
              <a:rPr lang="de-DE" sz="1600" dirty="0" smtClean="0"/>
              <a:t>der zuständigen </a:t>
            </a:r>
            <a:r>
              <a:rPr lang="de-DE" sz="1600" dirty="0"/>
              <a:t>Lehrkraft, </a:t>
            </a:r>
            <a:r>
              <a:rPr lang="de-DE" sz="1600" dirty="0" smtClean="0"/>
              <a:t>den </a:t>
            </a:r>
            <a:r>
              <a:rPr lang="de-DE" sz="1600" dirty="0"/>
              <a:t>betreuenden </a:t>
            </a:r>
            <a:r>
              <a:rPr lang="de-DE" sz="1600" dirty="0" smtClean="0"/>
              <a:t>Jugendgruppenleitenden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Als 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 Als AG im Nachmittagsband der Ganztagsschule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/>
              <a:t> Als Schulfach im Auftrag der Schule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615305"/>
            <a:ext cx="8461612" cy="461665"/>
          </a:xfrm>
        </p:spPr>
        <p:txBody>
          <a:bodyPr/>
          <a:lstStyle/>
          <a:p>
            <a:r>
              <a:rPr lang="de-DE" dirty="0" smtClean="0"/>
              <a:t>    Aufbau </a:t>
            </a:r>
            <a:r>
              <a:rPr lang="de-DE" dirty="0"/>
              <a:t>und Struktur eines Schulsanitätsdienstes</a:t>
            </a:r>
          </a:p>
        </p:txBody>
      </p:sp>
      <p:pic>
        <p:nvPicPr>
          <p:cNvPr id="16" name="Grafik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373" y="1193818"/>
            <a:ext cx="4292233" cy="48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9138" y="571410"/>
            <a:ext cx="8405812" cy="1200329"/>
          </a:xfrm>
        </p:spPr>
        <p:txBody>
          <a:bodyPr/>
          <a:lstStyle/>
          <a:p>
            <a:r>
              <a:rPr lang="de-DE" dirty="0"/>
              <a:t>Schulsanitätsdienst am Gymnasium am </a:t>
            </a:r>
            <a:r>
              <a:rPr lang="de-DE" dirty="0" err="1"/>
              <a:t>Stoppenberg</a:t>
            </a:r>
            <a:r>
              <a:rPr lang="de-DE" dirty="0"/>
              <a:t> </a:t>
            </a:r>
            <a:r>
              <a:rPr lang="de-DE" dirty="0" smtClean="0"/>
              <a:t>in Essen (Bischöfliche Ganztagschule)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9138" y="2073394"/>
            <a:ext cx="7677150" cy="40164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Seit 2006 Kooperation der Johanniter RV Essen mit dem Gymnasium am </a:t>
            </a:r>
            <a:r>
              <a:rPr lang="de-DE" sz="1800" dirty="0" err="1" smtClean="0"/>
              <a:t>Stoppenberg</a:t>
            </a:r>
            <a:r>
              <a:rPr lang="de-DE" sz="1800" dirty="0" smtClean="0"/>
              <a:t> (Kooperationsvereinbarung mit der Johanniter-Jugend)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Wöchentliche, </a:t>
            </a:r>
            <a:r>
              <a:rPr lang="de-DE" sz="1800" dirty="0"/>
              <a:t>einstündige Betreuung im Nachmittagsbereich durch Freiwilligendienstleistende und eine hauptamtliche Kraft </a:t>
            </a:r>
            <a:r>
              <a:rPr lang="de-DE" sz="1800" dirty="0" smtClean="0"/>
              <a:t>(Erzieher)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Schulsozialarbeiter ist Ansprechpartner der Schule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Mehr 70 Schülerinnen und Schüler wurden zum Schulsanitäter ausgebildet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Davon ca. 30 Schüler regelmäßig aktiv im Schulsanitätsdienst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Teilnahme </a:t>
            </a:r>
            <a:r>
              <a:rPr lang="de-DE" sz="1800" dirty="0"/>
              <a:t>an Johanniter-Jugend-Freizeiten und Schulveranstaltungen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8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38188" y="571500"/>
            <a:ext cx="8405812" cy="1200150"/>
          </a:xfrm>
        </p:spPr>
        <p:txBody>
          <a:bodyPr/>
          <a:lstStyle/>
          <a:p>
            <a:r>
              <a:rPr lang="de-DE" dirty="0"/>
              <a:t>Schulsanitätsdienst am Gymnasium am </a:t>
            </a:r>
            <a:r>
              <a:rPr lang="de-DE" dirty="0" err="1"/>
              <a:t>Stoppenberg</a:t>
            </a:r>
            <a:r>
              <a:rPr lang="de-DE" dirty="0"/>
              <a:t> in Essen</a:t>
            </a:r>
            <a:br>
              <a:rPr lang="de-DE" dirty="0"/>
            </a:br>
            <a:endParaRPr lang="de-DE" dirty="0"/>
          </a:p>
        </p:txBody>
      </p:sp>
      <p:pic>
        <p:nvPicPr>
          <p:cNvPr id="7" name="Picture 2" descr="V:\R3 - Ausbildung_Jugend\Jugend\Johanniter Jugend\07 -- Presse und Marketing\Foto Archiv\SSD-Tag -- 2007-11-10 - 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1" y="1348785"/>
            <a:ext cx="3522712" cy="23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:\Z02 - Bilder\BILDER\Imagebilder\2012-01-01 -- Imagebilder - BestOf\Bauer_Johanniter_Jugend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62" y="1348785"/>
            <a:ext cx="3718149" cy="2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V:\Z02 - Bilder\BILDER\Jugend\Jugendfreizeiten\2013-08-13 -- Segelfreizeit\Auswahl\JJS_667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0" y="3938955"/>
            <a:ext cx="3725783" cy="24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V:\Z02 - Bilder\BILDER\Imagebilder\2012-01-01 -- Imagebilder - BestOf\Bauer_Johanniter_Jugend (12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62" y="3798278"/>
            <a:ext cx="2896759" cy="19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571410"/>
            <a:ext cx="8405812" cy="1200329"/>
          </a:xfrm>
        </p:spPr>
        <p:txBody>
          <a:bodyPr/>
          <a:lstStyle/>
          <a:p>
            <a:r>
              <a:rPr lang="de-DE" dirty="0"/>
              <a:t>Schulsanitätsdienst am Gymnasium am </a:t>
            </a:r>
            <a:r>
              <a:rPr lang="de-DE" dirty="0" err="1"/>
              <a:t>Stoppenberg</a:t>
            </a:r>
            <a:r>
              <a:rPr lang="de-DE" dirty="0"/>
              <a:t> in Essen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9934" y="1771739"/>
            <a:ext cx="7050088" cy="45704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Schulsozialarbeiter </a:t>
            </a:r>
            <a:r>
              <a:rPr lang="de-DE" sz="1800" dirty="0"/>
              <a:t>Markus Schumacher zum SSD in der Ganztagsschule </a:t>
            </a:r>
            <a:endParaRPr lang="de-DE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Gymnasium am </a:t>
            </a:r>
            <a:r>
              <a:rPr lang="de-DE" sz="1800" dirty="0" err="1"/>
              <a:t>Stoppenberg</a:t>
            </a:r>
            <a:r>
              <a:rPr lang="de-DE" sz="1800" dirty="0" smtClean="0"/>
              <a:t>:</a:t>
            </a: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Wie entstand die Kooperation mit den Johannitern?</a:t>
            </a:r>
          </a:p>
          <a:p>
            <a:pPr>
              <a:buFontTx/>
              <a:buChar char="-"/>
            </a:pPr>
            <a:r>
              <a:rPr lang="de-DE" sz="1800" dirty="0"/>
              <a:t>Welche </a:t>
            </a:r>
            <a:r>
              <a:rPr lang="de-DE" sz="1800" dirty="0" smtClean="0"/>
              <a:t>Wünsche und Ideen </a:t>
            </a:r>
            <a:r>
              <a:rPr lang="de-DE" sz="1800" dirty="0"/>
              <a:t>verbindet die Schule im offenen Ganztag mit dem SSD?</a:t>
            </a:r>
          </a:p>
          <a:p>
            <a:pPr>
              <a:buFontTx/>
              <a:buChar char="-"/>
            </a:pPr>
            <a:r>
              <a:rPr lang="de-DE" sz="1800" dirty="0"/>
              <a:t>Welche Vorteile hat die AG Schulsanitätsdienst für den offenen Ganztag?</a:t>
            </a:r>
          </a:p>
          <a:p>
            <a:pPr>
              <a:buFontTx/>
              <a:buChar char="-"/>
            </a:pPr>
            <a:r>
              <a:rPr lang="de-DE" sz="1800" dirty="0"/>
              <a:t>Wie setzt die Ganztagsschule SSD um?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6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Bildschirmpräsentation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Retten macht Schule: Schulsanitätsdienst als Praxisbeispiel gelungener Kooperation zwischen Jugendverband und Schule</vt:lpstr>
      <vt:lpstr>Gliederung</vt:lpstr>
      <vt:lpstr>Jugendverbandsarbeit und Jugendverbände  (nach § 12 SGB VIII)</vt:lpstr>
      <vt:lpstr>Prinzipien der Jugendverbandsarbeit</vt:lpstr>
      <vt:lpstr>Die Johanniter- Jugend als Jugendverband</vt:lpstr>
      <vt:lpstr>    Aufbau und Struktur eines Schulsanitätsdienstes</vt:lpstr>
      <vt:lpstr>Schulsanitätsdienst am Gymnasium am Stoppenberg in Essen (Bischöfliche Ganztagschule) </vt:lpstr>
      <vt:lpstr>Schulsanitätsdienst am Gymnasium am Stoppenberg in Essen </vt:lpstr>
      <vt:lpstr>Schulsanitätsdienst am Gymnasium am Stoppenberg in Essen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DosisD</dc:creator>
  <cp:lastModifiedBy>administrator</cp:lastModifiedBy>
  <cp:revision>280</cp:revision>
  <dcterms:created xsi:type="dcterms:W3CDTF">2002-02-05T14:14:19Z</dcterms:created>
  <dcterms:modified xsi:type="dcterms:W3CDTF">2015-12-04T07:31:44Z</dcterms:modified>
</cp:coreProperties>
</file>